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Barlow Bold" panose="020B0604020202020204" charset="0"/>
      <p:regular r:id="rId10"/>
    </p:embeddedFont>
    <p:embeddedFont>
      <p:font typeface="Montserrat" panose="00000500000000000000" pitchFamily="2" charset="0"/>
      <p:regular r:id="rId11"/>
      <p:bold r:id="rId12"/>
    </p:embeddedFont>
    <p:embeddedFont>
      <p:font typeface="Montserrat Bold" panose="00000800000000000000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947886" y="2755255"/>
            <a:ext cx="9534228" cy="1819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1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rPr>
              <a:t>Profit Prediction Using Regression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7886" y="4905077"/>
            <a:ext cx="9534228" cy="2574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Internship Project – </a:t>
            </a:r>
            <a:r>
              <a:rPr lang="en-US" sz="2125" dirty="0" err="1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Exposys</a:t>
            </a:r>
            <a:r>
              <a:rPr lang="en-US" sz="2125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Data Labs</a:t>
            </a:r>
          </a:p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Domain: Data Science</a:t>
            </a:r>
          </a:p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Name: Vedant Mishra</a:t>
            </a:r>
          </a:p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Roll No: 241030437</a:t>
            </a:r>
          </a:p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Batch: 24A11</a:t>
            </a:r>
          </a:p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Duration: 1 Month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43124" y="7034956"/>
            <a:ext cx="442764" cy="442764"/>
            <a:chOff x="0" y="0"/>
            <a:chExt cx="590352" cy="59035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90296" cy="590296"/>
            </a:xfrm>
            <a:custGeom>
              <a:avLst/>
              <a:gdLst/>
              <a:ahLst/>
              <a:cxnLst/>
              <a:rect l="l" t="t" r="r" b="b"/>
              <a:pathLst>
                <a:path w="590296" h="590296">
                  <a:moveTo>
                    <a:pt x="0" y="295148"/>
                  </a:moveTo>
                  <a:cubicBezTo>
                    <a:pt x="0" y="132207"/>
                    <a:pt x="132207" y="0"/>
                    <a:pt x="295148" y="0"/>
                  </a:cubicBezTo>
                  <a:cubicBezTo>
                    <a:pt x="297053" y="0"/>
                    <a:pt x="298958" y="889"/>
                    <a:pt x="300101" y="2413"/>
                  </a:cubicBezTo>
                  <a:lnTo>
                    <a:pt x="295148" y="6350"/>
                  </a:lnTo>
                  <a:lnTo>
                    <a:pt x="295148" y="0"/>
                  </a:lnTo>
                  <a:lnTo>
                    <a:pt x="295148" y="6350"/>
                  </a:lnTo>
                  <a:lnTo>
                    <a:pt x="295148" y="0"/>
                  </a:lnTo>
                  <a:cubicBezTo>
                    <a:pt x="458216" y="0"/>
                    <a:pt x="590296" y="132207"/>
                    <a:pt x="590296" y="295148"/>
                  </a:cubicBezTo>
                  <a:cubicBezTo>
                    <a:pt x="590296" y="297561"/>
                    <a:pt x="588899" y="299720"/>
                    <a:pt x="586740" y="300863"/>
                  </a:cubicBezTo>
                  <a:lnTo>
                    <a:pt x="583946" y="295148"/>
                  </a:lnTo>
                  <a:lnTo>
                    <a:pt x="590296" y="295148"/>
                  </a:lnTo>
                  <a:cubicBezTo>
                    <a:pt x="590296" y="458216"/>
                    <a:pt x="458089" y="590296"/>
                    <a:pt x="295148" y="590296"/>
                  </a:cubicBezTo>
                  <a:lnTo>
                    <a:pt x="295148" y="583946"/>
                  </a:lnTo>
                  <a:lnTo>
                    <a:pt x="295148" y="577596"/>
                  </a:lnTo>
                  <a:lnTo>
                    <a:pt x="295148" y="583946"/>
                  </a:lnTo>
                  <a:lnTo>
                    <a:pt x="295148" y="590296"/>
                  </a:lnTo>
                  <a:cubicBezTo>
                    <a:pt x="132207" y="590296"/>
                    <a:pt x="0" y="458216"/>
                    <a:pt x="0" y="295148"/>
                  </a:cubicBezTo>
                  <a:lnTo>
                    <a:pt x="6350" y="295148"/>
                  </a:lnTo>
                  <a:lnTo>
                    <a:pt x="0" y="295148"/>
                  </a:lnTo>
                  <a:moveTo>
                    <a:pt x="12700" y="295148"/>
                  </a:moveTo>
                  <a:lnTo>
                    <a:pt x="6350" y="295148"/>
                  </a:lnTo>
                  <a:lnTo>
                    <a:pt x="12700" y="295148"/>
                  </a:lnTo>
                  <a:cubicBezTo>
                    <a:pt x="12700" y="451104"/>
                    <a:pt x="139192" y="577596"/>
                    <a:pt x="295148" y="577596"/>
                  </a:cubicBezTo>
                  <a:cubicBezTo>
                    <a:pt x="298704" y="577596"/>
                    <a:pt x="301498" y="580390"/>
                    <a:pt x="301498" y="583946"/>
                  </a:cubicBezTo>
                  <a:cubicBezTo>
                    <a:pt x="301498" y="587502"/>
                    <a:pt x="298704" y="590296"/>
                    <a:pt x="295148" y="590296"/>
                  </a:cubicBezTo>
                  <a:cubicBezTo>
                    <a:pt x="291592" y="590296"/>
                    <a:pt x="288798" y="587502"/>
                    <a:pt x="288798" y="583946"/>
                  </a:cubicBezTo>
                  <a:cubicBezTo>
                    <a:pt x="288798" y="580390"/>
                    <a:pt x="291592" y="577596"/>
                    <a:pt x="295148" y="577596"/>
                  </a:cubicBezTo>
                  <a:cubicBezTo>
                    <a:pt x="451104" y="577596"/>
                    <a:pt x="577596" y="451104"/>
                    <a:pt x="577596" y="295148"/>
                  </a:cubicBezTo>
                  <a:cubicBezTo>
                    <a:pt x="577596" y="292735"/>
                    <a:pt x="578993" y="290576"/>
                    <a:pt x="581152" y="289433"/>
                  </a:cubicBezTo>
                  <a:lnTo>
                    <a:pt x="583946" y="295148"/>
                  </a:lnTo>
                  <a:lnTo>
                    <a:pt x="577596" y="295148"/>
                  </a:lnTo>
                  <a:cubicBezTo>
                    <a:pt x="577596" y="139192"/>
                    <a:pt x="451231" y="12700"/>
                    <a:pt x="295148" y="12700"/>
                  </a:cubicBezTo>
                  <a:cubicBezTo>
                    <a:pt x="293243" y="12700"/>
                    <a:pt x="291338" y="11811"/>
                    <a:pt x="290195" y="10287"/>
                  </a:cubicBezTo>
                  <a:lnTo>
                    <a:pt x="295148" y="6350"/>
                  </a:lnTo>
                  <a:lnTo>
                    <a:pt x="295148" y="12700"/>
                  </a:lnTo>
                  <a:cubicBezTo>
                    <a:pt x="139192" y="12700"/>
                    <a:pt x="12700" y="139192"/>
                    <a:pt x="12700" y="295148"/>
                  </a:cubicBezTo>
                  <a:close/>
                </a:path>
              </a:pathLst>
            </a:custGeom>
            <a:solidFill>
              <a:srgbClr val="38383C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66775" y="661988"/>
            <a:ext cx="11907440" cy="781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0"/>
              </a:lnSpc>
            </a:pPr>
            <a:r>
              <a:rPr lang="en-US" sz="5025" b="1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rPr>
              <a:t>Introduction: Forecasting Business Profit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6775" y="2013645"/>
            <a:ext cx="7992219" cy="868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This project focuses on predicting a company's profit based on key spending areas: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6775" y="3028801"/>
            <a:ext cx="7992219" cy="472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R&amp;D Spend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66775" y="3511600"/>
            <a:ext cx="7992219" cy="472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Administration Costs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66775" y="3994397"/>
            <a:ext cx="7992219" cy="472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Marketing Spend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66775" y="4613374"/>
            <a:ext cx="7992219" cy="1154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Utilizing machine learning, I built and evaluated multiple regression models to achieve accurate predictions. Tools used include </a:t>
            </a:r>
            <a:r>
              <a:rPr lang="en-US" sz="1937" b="1" dirty="0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Python, pandas, scikit-learn, </a:t>
            </a:r>
            <a:r>
              <a:rPr lang="en-US" sz="1937" b="1" dirty="0" err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Streamlit</a:t>
            </a:r>
            <a:r>
              <a:rPr lang="en-US" sz="1937" b="1" dirty="0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,</a:t>
            </a:r>
            <a:r>
              <a:rPr lang="en-US" sz="1937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lang="en-US" sz="1937" b="1" dirty="0" err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Tkinter</a:t>
            </a:r>
            <a:r>
              <a:rPr lang="en-US" sz="1937" dirty="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472761" y="2145655"/>
            <a:ext cx="7957840" cy="7957840"/>
            <a:chOff x="0" y="0"/>
            <a:chExt cx="10610453" cy="10610453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10610469" cy="10610469"/>
            </a:xfrm>
            <a:custGeom>
              <a:avLst/>
              <a:gdLst/>
              <a:ahLst/>
              <a:cxnLst/>
              <a:rect l="l" t="t" r="r" b="b"/>
              <a:pathLst>
                <a:path w="10610469" h="10610469">
                  <a:moveTo>
                    <a:pt x="0" y="0"/>
                  </a:moveTo>
                  <a:lnTo>
                    <a:pt x="10610469" y="0"/>
                  </a:lnTo>
                  <a:lnTo>
                    <a:pt x="10610469" y="10610469"/>
                  </a:lnTo>
                  <a:lnTo>
                    <a:pt x="0" y="106104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66031" y="661392"/>
            <a:ext cx="8801992" cy="781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0"/>
              </a:lnSpc>
            </a:pPr>
            <a:r>
              <a:rPr lang="en-US" sz="5025" b="1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rPr>
              <a:t>Dataset Overview: 50 Startups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6031" y="2012156"/>
            <a:ext cx="7976146" cy="867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Our analysis is based on the </a:t>
            </a:r>
            <a:r>
              <a:rPr lang="en-US" sz="1937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50_Startups.csv</a:t>
            </a: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dataset, comprising 50 records with 4 distinct columns: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6031" y="3026569"/>
            <a:ext cx="7976146" cy="867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R&amp;D Spend:</a:t>
            </a: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Expenditure on research and development initiatives.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66031" y="3904804"/>
            <a:ext cx="7976146" cy="472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Administration Cost:</a:t>
            </a: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General administrative expenses.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66031" y="4387155"/>
            <a:ext cx="7976146" cy="472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Marketing Spend:</a:t>
            </a: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Investment in marketing campaigns.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66031" y="4869508"/>
            <a:ext cx="7976146" cy="472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Profit (Target):</a:t>
            </a: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The dependent variable for prediction.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6031" y="5488038"/>
            <a:ext cx="7976146" cy="867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All data points are numeric, and a crucial initial finding was the absence of missing values, ensuring data integrity for modeling.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455349" y="2144018"/>
            <a:ext cx="7976146" cy="7976146"/>
            <a:chOff x="0" y="0"/>
            <a:chExt cx="10634862" cy="10634862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0634853" cy="10634853"/>
            </a:xfrm>
            <a:custGeom>
              <a:avLst/>
              <a:gdLst/>
              <a:ahLst/>
              <a:cxnLst/>
              <a:rect l="l" t="t" r="r" b="b"/>
              <a:pathLst>
                <a:path w="10634853" h="10634853">
                  <a:moveTo>
                    <a:pt x="0" y="0"/>
                  </a:moveTo>
                  <a:lnTo>
                    <a:pt x="10634853" y="0"/>
                  </a:lnTo>
                  <a:lnTo>
                    <a:pt x="10634853" y="10634853"/>
                  </a:lnTo>
                  <a:lnTo>
                    <a:pt x="0" y="106348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22126" y="617636"/>
            <a:ext cx="10053191" cy="80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 b="1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rPr>
              <a:t>Comprehensive Project Methodology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22126" y="1888777"/>
            <a:ext cx="234851" cy="1409551"/>
            <a:chOff x="0" y="0"/>
            <a:chExt cx="313135" cy="187940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3182" cy="1879473"/>
            </a:xfrm>
            <a:custGeom>
              <a:avLst/>
              <a:gdLst/>
              <a:ahLst/>
              <a:cxnLst/>
              <a:rect l="l" t="t" r="r" b="b"/>
              <a:pathLst>
                <a:path w="313182" h="1879473">
                  <a:moveTo>
                    <a:pt x="0" y="156591"/>
                  </a:moveTo>
                  <a:cubicBezTo>
                    <a:pt x="0" y="70104"/>
                    <a:pt x="70104" y="0"/>
                    <a:pt x="156591" y="0"/>
                  </a:cubicBezTo>
                  <a:cubicBezTo>
                    <a:pt x="243078" y="0"/>
                    <a:pt x="313182" y="70104"/>
                    <a:pt x="313182" y="156591"/>
                  </a:cubicBezTo>
                  <a:lnTo>
                    <a:pt x="313182" y="1722882"/>
                  </a:lnTo>
                  <a:cubicBezTo>
                    <a:pt x="313182" y="1809369"/>
                    <a:pt x="243078" y="1879473"/>
                    <a:pt x="156591" y="1879473"/>
                  </a:cubicBezTo>
                  <a:cubicBezTo>
                    <a:pt x="70104" y="1879473"/>
                    <a:pt x="0" y="1809242"/>
                    <a:pt x="0" y="1722882"/>
                  </a:cubicBez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291827" y="2095054"/>
            <a:ext cx="3091160" cy="414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1. Data Preprocessing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1827" y="2574726"/>
            <a:ext cx="16174045" cy="452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Thorough cleaning and exploratory data analysis to understand data distribution and relationships.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174402" y="3474392"/>
            <a:ext cx="234851" cy="1409551"/>
            <a:chOff x="0" y="0"/>
            <a:chExt cx="313135" cy="187940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13182" cy="1879473"/>
            </a:xfrm>
            <a:custGeom>
              <a:avLst/>
              <a:gdLst/>
              <a:ahLst/>
              <a:cxnLst/>
              <a:rect l="l" t="t" r="r" b="b"/>
              <a:pathLst>
                <a:path w="313182" h="1879473">
                  <a:moveTo>
                    <a:pt x="0" y="156591"/>
                  </a:moveTo>
                  <a:cubicBezTo>
                    <a:pt x="0" y="70104"/>
                    <a:pt x="70104" y="0"/>
                    <a:pt x="156591" y="0"/>
                  </a:cubicBezTo>
                  <a:cubicBezTo>
                    <a:pt x="243078" y="0"/>
                    <a:pt x="313182" y="70104"/>
                    <a:pt x="313182" y="156591"/>
                  </a:cubicBezTo>
                  <a:lnTo>
                    <a:pt x="313182" y="1722882"/>
                  </a:lnTo>
                  <a:cubicBezTo>
                    <a:pt x="313182" y="1809369"/>
                    <a:pt x="243078" y="1879473"/>
                    <a:pt x="156591" y="1879473"/>
                  </a:cubicBezTo>
                  <a:cubicBezTo>
                    <a:pt x="70104" y="1879473"/>
                    <a:pt x="0" y="1809242"/>
                    <a:pt x="0" y="1722882"/>
                  </a:cubicBez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644104" y="3680669"/>
            <a:ext cx="3181796" cy="414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2. Feature Visualization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44104" y="4160341"/>
            <a:ext cx="15821769" cy="452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Visualizing correlations between spending features and profit to identify key drivers.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526827" y="5060008"/>
            <a:ext cx="234851" cy="1409551"/>
            <a:chOff x="0" y="0"/>
            <a:chExt cx="313135" cy="187940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13182" cy="1879473"/>
            </a:xfrm>
            <a:custGeom>
              <a:avLst/>
              <a:gdLst/>
              <a:ahLst/>
              <a:cxnLst/>
              <a:rect l="l" t="t" r="r" b="b"/>
              <a:pathLst>
                <a:path w="313182" h="1879473">
                  <a:moveTo>
                    <a:pt x="0" y="156591"/>
                  </a:moveTo>
                  <a:cubicBezTo>
                    <a:pt x="0" y="70104"/>
                    <a:pt x="70104" y="0"/>
                    <a:pt x="156591" y="0"/>
                  </a:cubicBezTo>
                  <a:cubicBezTo>
                    <a:pt x="243078" y="0"/>
                    <a:pt x="313182" y="70104"/>
                    <a:pt x="313182" y="156591"/>
                  </a:cubicBezTo>
                  <a:lnTo>
                    <a:pt x="313182" y="1722882"/>
                  </a:lnTo>
                  <a:cubicBezTo>
                    <a:pt x="313182" y="1809369"/>
                    <a:pt x="243078" y="1879473"/>
                    <a:pt x="156591" y="1879473"/>
                  </a:cubicBezTo>
                  <a:cubicBezTo>
                    <a:pt x="70104" y="1879473"/>
                    <a:pt x="0" y="1809242"/>
                    <a:pt x="0" y="1722882"/>
                  </a:cubicBez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996529" y="5266284"/>
            <a:ext cx="3091160" cy="414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3. Data Splitting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996529" y="5745956"/>
            <a:ext cx="15469344" cy="452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Dividing the dataset into training and testing sets to ensure robust model validation.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879253" y="6645622"/>
            <a:ext cx="234851" cy="1409551"/>
            <a:chOff x="0" y="0"/>
            <a:chExt cx="313135" cy="187940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3182" cy="1879473"/>
            </a:xfrm>
            <a:custGeom>
              <a:avLst/>
              <a:gdLst/>
              <a:ahLst/>
              <a:cxnLst/>
              <a:rect l="l" t="t" r="r" b="b"/>
              <a:pathLst>
                <a:path w="313182" h="1879473">
                  <a:moveTo>
                    <a:pt x="0" y="156591"/>
                  </a:moveTo>
                  <a:cubicBezTo>
                    <a:pt x="0" y="70104"/>
                    <a:pt x="70104" y="0"/>
                    <a:pt x="156591" y="0"/>
                  </a:cubicBezTo>
                  <a:cubicBezTo>
                    <a:pt x="243078" y="0"/>
                    <a:pt x="313182" y="70104"/>
                    <a:pt x="313182" y="156591"/>
                  </a:cubicBezTo>
                  <a:lnTo>
                    <a:pt x="313182" y="1722882"/>
                  </a:lnTo>
                  <a:cubicBezTo>
                    <a:pt x="313182" y="1809369"/>
                    <a:pt x="243078" y="1879473"/>
                    <a:pt x="156591" y="1879473"/>
                  </a:cubicBezTo>
                  <a:cubicBezTo>
                    <a:pt x="70104" y="1879473"/>
                    <a:pt x="0" y="1809242"/>
                    <a:pt x="0" y="1722882"/>
                  </a:cubicBez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2348954" y="6851897"/>
            <a:ext cx="3091160" cy="414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4. Model Training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348954" y="7331571"/>
            <a:ext cx="15116919" cy="452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Implementing Linear Regression, Decision Tree, and Random Forest models.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526827" y="8231237"/>
            <a:ext cx="234851" cy="1409551"/>
            <a:chOff x="0" y="0"/>
            <a:chExt cx="313135" cy="187940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13182" cy="1879473"/>
            </a:xfrm>
            <a:custGeom>
              <a:avLst/>
              <a:gdLst/>
              <a:ahLst/>
              <a:cxnLst/>
              <a:rect l="l" t="t" r="r" b="b"/>
              <a:pathLst>
                <a:path w="313182" h="1879473">
                  <a:moveTo>
                    <a:pt x="0" y="156591"/>
                  </a:moveTo>
                  <a:cubicBezTo>
                    <a:pt x="0" y="70104"/>
                    <a:pt x="70104" y="0"/>
                    <a:pt x="156591" y="0"/>
                  </a:cubicBezTo>
                  <a:cubicBezTo>
                    <a:pt x="243078" y="0"/>
                    <a:pt x="313182" y="70104"/>
                    <a:pt x="313182" y="156591"/>
                  </a:cubicBezTo>
                  <a:lnTo>
                    <a:pt x="313182" y="1722882"/>
                  </a:lnTo>
                  <a:cubicBezTo>
                    <a:pt x="313182" y="1809369"/>
                    <a:pt x="243078" y="1879473"/>
                    <a:pt x="156591" y="1879473"/>
                  </a:cubicBezTo>
                  <a:cubicBezTo>
                    <a:pt x="70104" y="1879473"/>
                    <a:pt x="0" y="1809242"/>
                    <a:pt x="0" y="1722882"/>
                  </a:cubicBez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996529" y="8437512"/>
            <a:ext cx="3597028" cy="414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5. Performance Evaluation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996529" y="8917186"/>
            <a:ext cx="15469344" cy="452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Rigorous evaluation and comparative analysis of each model's predictive accuracy.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99641" y="530572"/>
            <a:ext cx="10319296" cy="676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24"/>
              </a:lnSpc>
            </a:pPr>
            <a:r>
              <a:rPr lang="en-US" sz="4124" b="1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rPr>
              <a:t>Model Performance: A Comparative Analysis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699641" y="1731764"/>
            <a:ext cx="8209210" cy="4597152"/>
            <a:chOff x="0" y="0"/>
            <a:chExt cx="10945613" cy="6129537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0945622" cy="6129528"/>
            </a:xfrm>
            <a:custGeom>
              <a:avLst/>
              <a:gdLst/>
              <a:ahLst/>
              <a:cxnLst/>
              <a:rect l="l" t="t" r="r" b="b"/>
              <a:pathLst>
                <a:path w="10945622" h="6129528">
                  <a:moveTo>
                    <a:pt x="0" y="0"/>
                  </a:moveTo>
                  <a:lnTo>
                    <a:pt x="10945622" y="0"/>
                  </a:lnTo>
                  <a:lnTo>
                    <a:pt x="10945622" y="6129528"/>
                  </a:lnTo>
                  <a:lnTo>
                    <a:pt x="0" y="6129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9" b="-29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9405937" y="1731764"/>
            <a:ext cx="8191797" cy="5604868"/>
            <a:chOff x="0" y="0"/>
            <a:chExt cx="10922397" cy="7473157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0922381" cy="7473188"/>
            </a:xfrm>
            <a:custGeom>
              <a:avLst/>
              <a:gdLst/>
              <a:ahLst/>
              <a:cxnLst/>
              <a:rect l="l" t="t" r="r" b="b"/>
              <a:pathLst>
                <a:path w="10922381" h="7473188">
                  <a:moveTo>
                    <a:pt x="0" y="0"/>
                  </a:moveTo>
                  <a:lnTo>
                    <a:pt x="10922381" y="0"/>
                  </a:lnTo>
                  <a:lnTo>
                    <a:pt x="10922381" y="7473188"/>
                  </a:lnTo>
                  <a:lnTo>
                    <a:pt x="0" y="74731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5" r="-35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9405937" y="7504360"/>
            <a:ext cx="8191797" cy="376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After training, we observed the following R² Scores for each model: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05937" y="8003827"/>
            <a:ext cx="8191797" cy="376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sz="1562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Linear Regression:</a:t>
            </a:r>
            <a:r>
              <a:rPr lang="en-US" sz="156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0.94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05937" y="8393460"/>
            <a:ext cx="8191797" cy="376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sz="1562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Decision Tree:</a:t>
            </a:r>
            <a:r>
              <a:rPr lang="en-US" sz="156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0.98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05937" y="8783091"/>
            <a:ext cx="8191797" cy="376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5645" lvl="1" indent="-117822" algn="l">
              <a:lnSpc>
                <a:spcPts val="2499"/>
              </a:lnSpc>
              <a:buFont typeface="Arial"/>
              <a:buChar char="•"/>
            </a:pPr>
            <a:r>
              <a:rPr lang="en-US" sz="1562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Random Forest:</a:t>
            </a:r>
            <a:r>
              <a:rPr lang="en-US" sz="156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0.97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05937" y="9282559"/>
            <a:ext cx="8191797" cy="1016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lang="en-US" sz="1562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Decision Tree</a:t>
            </a:r>
            <a:r>
              <a:rPr lang="en-US" sz="1562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emerged as the superior model, demonstrating a slightly better fit on the unseen test data, indicating its strong predictive capability for profit forecasting.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66031" y="661393"/>
            <a:ext cx="12613630" cy="83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74"/>
              </a:lnSpc>
            </a:pPr>
            <a:r>
              <a:rPr lang="en-US" sz="5125" b="1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rPr>
              <a:t>Detailed Evaluation of Random Forest Model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66031" y="2144018"/>
            <a:ext cx="7976146" cy="7976146"/>
            <a:chOff x="0" y="0"/>
            <a:chExt cx="10634862" cy="10634862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0634853" cy="10634853"/>
            </a:xfrm>
            <a:custGeom>
              <a:avLst/>
              <a:gdLst/>
              <a:ahLst/>
              <a:cxnLst/>
              <a:rect l="l" t="t" r="r" b="b"/>
              <a:pathLst>
                <a:path w="10634853" h="10634853">
                  <a:moveTo>
                    <a:pt x="0" y="0"/>
                  </a:moveTo>
                  <a:lnTo>
                    <a:pt x="10634853" y="0"/>
                  </a:lnTo>
                  <a:lnTo>
                    <a:pt x="10634853" y="10634853"/>
                  </a:lnTo>
                  <a:lnTo>
                    <a:pt x="0" y="106348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9455349" y="2012156"/>
            <a:ext cx="7976146" cy="867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For a deeper insight into performance, we specifically analyzed the Random Forest model's metrics: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55349" y="3026569"/>
            <a:ext cx="7976146" cy="472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MAE (Mean Absolute Error):</a:t>
            </a: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5193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55349" y="3508921"/>
            <a:ext cx="7976146" cy="472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MSE (Mean Squared Error):</a:t>
            </a: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4,155,186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55349" y="3991272"/>
            <a:ext cx="7976146" cy="472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RMSE (Root Mean Squared Error):</a:t>
            </a: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6445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55349" y="4473625"/>
            <a:ext cx="7976146" cy="472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2199" lvl="1" indent="-146100" algn="l">
              <a:lnSpc>
                <a:spcPts val="3062"/>
              </a:lnSpc>
              <a:buFont typeface="Arial"/>
              <a:buChar char="•"/>
            </a:pPr>
            <a:r>
              <a:rPr lang="en-US" sz="1937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R² Score:</a:t>
            </a: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0.97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55349" y="5092154"/>
            <a:ext cx="7976146" cy="1263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These robust metrics indicate that the model's predictions are remarkably close to the actual profit values, showcasing its high reliability and accuracy in forecasting financial outcomes.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110340" y="5005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3716000" y="0"/>
            <a:ext cx="4572000" cy="10287000"/>
            <a:chOff x="0" y="0"/>
            <a:chExt cx="6096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6096000" cy="13716000"/>
            </a:xfrm>
            <a:custGeom>
              <a:avLst/>
              <a:gdLst/>
              <a:ahLst/>
              <a:cxnLst/>
              <a:rect l="l" t="t" r="r" b="b"/>
              <a:pathLst>
                <a:path w="6096000" h="13716000">
                  <a:moveTo>
                    <a:pt x="0" y="0"/>
                  </a:moveTo>
                  <a:lnTo>
                    <a:pt x="6096000" y="0"/>
                  </a:lnTo>
                  <a:lnTo>
                    <a:pt x="609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947886" y="1816299"/>
            <a:ext cx="11327309" cy="928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1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rPr>
              <a:t>User Interfaces for Profit Prediction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7886" y="3075235"/>
            <a:ext cx="11820228" cy="509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To enhance accessibility and usability, two distinct user interfaces were developed: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47886" y="3889474"/>
            <a:ext cx="677019" cy="677019"/>
            <a:chOff x="0" y="0"/>
            <a:chExt cx="902692" cy="902692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902716" cy="902716"/>
            </a:xfrm>
            <a:custGeom>
              <a:avLst/>
              <a:gdLst/>
              <a:ahLst/>
              <a:cxnLst/>
              <a:rect l="l" t="t" r="r" b="b"/>
              <a:pathLst>
                <a:path w="902716" h="902716">
                  <a:moveTo>
                    <a:pt x="0" y="0"/>
                  </a:moveTo>
                  <a:lnTo>
                    <a:pt x="902716" y="0"/>
                  </a:lnTo>
                  <a:lnTo>
                    <a:pt x="902716" y="902716"/>
                  </a:lnTo>
                  <a:lnTo>
                    <a:pt x="0" y="9027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2" b="2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1963341" y="4021634"/>
            <a:ext cx="3563391" cy="473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Desktop GUI (Tkinter)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63341" y="4581674"/>
            <a:ext cx="10804772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standalone application allowing users to input R&amp;D, Administration, and Marketing spend, then instantly view the predicted profit.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47886" y="6201668"/>
            <a:ext cx="677019" cy="677019"/>
            <a:chOff x="0" y="0"/>
            <a:chExt cx="902692" cy="902692"/>
          </a:xfrm>
        </p:grpSpPr>
        <p:sp>
          <p:nvSpPr>
            <p:cNvPr id="17" name="Freeform 17" descr="preencoded.png"/>
            <p:cNvSpPr/>
            <p:nvPr/>
          </p:nvSpPr>
          <p:spPr>
            <a:xfrm>
              <a:off x="0" y="0"/>
              <a:ext cx="902716" cy="902716"/>
            </a:xfrm>
            <a:custGeom>
              <a:avLst/>
              <a:gdLst/>
              <a:ahLst/>
              <a:cxnLst/>
              <a:rect l="l" t="t" r="r" b="b"/>
              <a:pathLst>
                <a:path w="902716" h="902716">
                  <a:moveTo>
                    <a:pt x="0" y="0"/>
                  </a:moveTo>
                  <a:lnTo>
                    <a:pt x="902716" y="0"/>
                  </a:lnTo>
                  <a:lnTo>
                    <a:pt x="902716" y="902716"/>
                  </a:lnTo>
                  <a:lnTo>
                    <a:pt x="0" y="9027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2" b="2"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1963341" y="6333827"/>
            <a:ext cx="4363939" cy="473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Web Application (Streamlit)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963341" y="6893867"/>
            <a:ext cx="10804772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A clean and responsive web interface, providing a user-friendly platform for profit prediction. Hosted locally via streamlit run app.py.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C3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3716000" y="0"/>
            <a:ext cx="4572000" cy="10287000"/>
            <a:chOff x="0" y="0"/>
            <a:chExt cx="6096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6096000" cy="13716000"/>
            </a:xfrm>
            <a:custGeom>
              <a:avLst/>
              <a:gdLst/>
              <a:ahLst/>
              <a:cxnLst/>
              <a:rect l="l" t="t" r="r" b="b"/>
              <a:pathLst>
                <a:path w="6096000" h="13716000">
                  <a:moveTo>
                    <a:pt x="0" y="0"/>
                  </a:moveTo>
                  <a:lnTo>
                    <a:pt x="6096000" y="0"/>
                  </a:lnTo>
                  <a:lnTo>
                    <a:pt x="609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947886" y="744885"/>
            <a:ext cx="11820228" cy="1819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562" b="1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rPr>
              <a:t>Conclusion: Empowering Business Decisions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47886" y="2970907"/>
            <a:ext cx="609302" cy="609302"/>
            <a:chOff x="0" y="0"/>
            <a:chExt cx="812403" cy="81240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419" cy="812419"/>
            </a:xfrm>
            <a:custGeom>
              <a:avLst/>
              <a:gdLst/>
              <a:ahLst/>
              <a:cxnLst/>
              <a:rect l="l" t="t" r="r" b="b"/>
              <a:pathLst>
                <a:path w="812419" h="812419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487426" y="0"/>
                  </a:lnTo>
                  <a:cubicBezTo>
                    <a:pt x="666877" y="0"/>
                    <a:pt x="812419" y="145542"/>
                    <a:pt x="812419" y="324993"/>
                  </a:cubicBezTo>
                  <a:lnTo>
                    <a:pt x="812419" y="487426"/>
                  </a:lnTo>
                  <a:cubicBezTo>
                    <a:pt x="812419" y="666877"/>
                    <a:pt x="666877" y="812419"/>
                    <a:pt x="487426" y="812419"/>
                  </a:cubicBezTo>
                  <a:lnTo>
                    <a:pt x="324993" y="812419"/>
                  </a:lnTo>
                  <a:cubicBezTo>
                    <a:pt x="145542" y="812419"/>
                    <a:pt x="0" y="666877"/>
                    <a:pt x="0" y="487426"/>
                  </a:cubicBez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27907" y="3035350"/>
            <a:ext cx="4068961" cy="473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Efficient Profit Prediction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27907" y="3595390"/>
            <a:ext cx="10940206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Our model accurately predicts profit by leveraging historical spending data, providing valuable insights for future financial strategies.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47886" y="5079950"/>
            <a:ext cx="609302" cy="609302"/>
            <a:chOff x="0" y="0"/>
            <a:chExt cx="812403" cy="81240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419" cy="812419"/>
            </a:xfrm>
            <a:custGeom>
              <a:avLst/>
              <a:gdLst/>
              <a:ahLst/>
              <a:cxnLst/>
              <a:rect l="l" t="t" r="r" b="b"/>
              <a:pathLst>
                <a:path w="812419" h="812419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487426" y="0"/>
                  </a:lnTo>
                  <a:cubicBezTo>
                    <a:pt x="666877" y="0"/>
                    <a:pt x="812419" y="145542"/>
                    <a:pt x="812419" y="324993"/>
                  </a:cubicBezTo>
                  <a:lnTo>
                    <a:pt x="812419" y="487426"/>
                  </a:lnTo>
                  <a:cubicBezTo>
                    <a:pt x="812419" y="666877"/>
                    <a:pt x="666877" y="812419"/>
                    <a:pt x="487426" y="812419"/>
                  </a:cubicBezTo>
                  <a:lnTo>
                    <a:pt x="324993" y="812419"/>
                  </a:lnTo>
                  <a:cubicBezTo>
                    <a:pt x="145542" y="812419"/>
                    <a:pt x="0" y="666877"/>
                    <a:pt x="0" y="487426"/>
                  </a:cubicBez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827907" y="5144393"/>
            <a:ext cx="3563391" cy="473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Enhanced Usability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27907" y="5704434"/>
            <a:ext cx="10940206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The deployment through both desktop GUI and a web application ensures broad accessibility and ease of use for various stakeholders.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47886" y="7188994"/>
            <a:ext cx="609302" cy="609302"/>
            <a:chOff x="0" y="0"/>
            <a:chExt cx="812403" cy="81240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419" cy="812419"/>
            </a:xfrm>
            <a:custGeom>
              <a:avLst/>
              <a:gdLst/>
              <a:ahLst/>
              <a:cxnLst/>
              <a:rect l="l" t="t" r="r" b="b"/>
              <a:pathLst>
                <a:path w="812419" h="812419">
                  <a:moveTo>
                    <a:pt x="0" y="324993"/>
                  </a:moveTo>
                  <a:cubicBezTo>
                    <a:pt x="0" y="145542"/>
                    <a:pt x="145542" y="0"/>
                    <a:pt x="324993" y="0"/>
                  </a:cubicBezTo>
                  <a:lnTo>
                    <a:pt x="487426" y="0"/>
                  </a:lnTo>
                  <a:cubicBezTo>
                    <a:pt x="666877" y="0"/>
                    <a:pt x="812419" y="145542"/>
                    <a:pt x="812419" y="324993"/>
                  </a:cubicBezTo>
                  <a:lnTo>
                    <a:pt x="812419" y="487426"/>
                  </a:lnTo>
                  <a:cubicBezTo>
                    <a:pt x="812419" y="666877"/>
                    <a:pt x="666877" y="812419"/>
                    <a:pt x="487426" y="812419"/>
                  </a:cubicBezTo>
                  <a:lnTo>
                    <a:pt x="324993" y="812419"/>
                  </a:lnTo>
                  <a:cubicBezTo>
                    <a:pt x="145542" y="812419"/>
                    <a:pt x="0" y="666877"/>
                    <a:pt x="0" y="487426"/>
                  </a:cubicBezTo>
                  <a:close/>
                </a:path>
              </a:pathLst>
            </a:custGeom>
            <a:solidFill>
              <a:srgbClr val="282C32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827907" y="7253436"/>
            <a:ext cx="5117455" cy="473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750" b="1">
                <a:solidFill>
                  <a:srgbClr val="EEEFF5"/>
                </a:solidFill>
                <a:latin typeface="Barlow Bold"/>
                <a:ea typeface="Barlow Bold"/>
                <a:cs typeface="Barlow Bold"/>
                <a:sym typeface="Barlow Bold"/>
              </a:rPr>
              <a:t>Strategic Resource Optimization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827907" y="7813476"/>
            <a:ext cx="10940206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This solution directly supports businesses in informed financial planning and optimal resource allocation, driving growth and efficiency.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47886" y="8984902"/>
            <a:ext cx="11820228" cy="519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212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✅</a:t>
            </a:r>
            <a:r>
              <a:rPr lang="en-US" sz="2125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25" b="1">
                <a:solidFill>
                  <a:srgbClr val="EEEFF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End of Presentation</a:t>
            </a:r>
            <a:r>
              <a:rPr lang="en-US" sz="2125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2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📧</a:t>
            </a:r>
            <a:r>
              <a:rPr lang="en-US" sz="2125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rPr>
              <a:t> exposysdatalabs@gmail.com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552</Words>
  <Application>Microsoft Office PowerPoint</Application>
  <PresentationFormat>Custom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Montserrat Bold</vt:lpstr>
      <vt:lpstr>Montserrat</vt:lpstr>
      <vt:lpstr>Barlow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Introduction: Forecasting Business Profit</dc:title>
  <dc:creator>Vedant Mishra</dc:creator>
  <cp:lastModifiedBy>Vedant Mishra</cp:lastModifiedBy>
  <cp:revision>5</cp:revision>
  <dcterms:created xsi:type="dcterms:W3CDTF">2006-08-16T00:00:00Z</dcterms:created>
  <dcterms:modified xsi:type="dcterms:W3CDTF">2025-09-18T03:55:07Z</dcterms:modified>
  <dc:identifier>DAGrwZ7hIgw</dc:identifier>
</cp:coreProperties>
</file>

<file path=docProps/thumbnail.jpeg>
</file>